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1" r:id="rId17"/>
    <p:sldId id="270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66FF"/>
    <a:srgbClr val="CCFFFF"/>
    <a:srgbClr val="0000CC"/>
    <a:srgbClr val="3399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BD257-6A2E-4B04-91D5-815F96F0559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B13C4-9683-4887-BED3-2FD06C20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8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B13C4-9683-4887-BED3-2FD06C202C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B13C4-9683-4887-BED3-2FD06C202C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B13C4-9683-4887-BED3-2FD06C202C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B13C4-9683-4887-BED3-2FD06C202C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B13C4-9683-4887-BED3-2FD06C202C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7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1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4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4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3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2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2227-55D5-49DA-8D25-E006B2FE8CC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971800"/>
            <a:ext cx="5715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HÓA HỌC 9</a:t>
            </a:r>
            <a:endParaRPr lang="en-US" sz="7200" b="1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srgbClr val="3399FF"/>
                  </a:solidFill>
                </a:ln>
                <a:gradFill>
                  <a:gsLst>
                    <a:gs pos="100000">
                      <a:srgbClr val="3399FF"/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NGUYỄN THỊ THẬP</a:t>
            </a:r>
            <a:endParaRPr lang="en-US" sz="3200" b="1" dirty="0">
              <a:ln w="11430">
                <a:solidFill>
                  <a:srgbClr val="3399FF"/>
                </a:solidFill>
              </a:ln>
              <a:gradFill>
                <a:gsLst>
                  <a:gs pos="100000">
                    <a:srgbClr val="3399FF"/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5257800"/>
            <a:ext cx="4876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 HÓA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ÔN TẬP HÓA 8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838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a.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Acidic oxide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295400"/>
            <a:ext cx="6096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4728" y="1757065"/>
            <a:ext cx="6096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– Mono                            /’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mɒnəʊ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4728" y="2220733"/>
            <a:ext cx="6096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– Di                                  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728" y="2690869"/>
            <a:ext cx="6096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– Tri                                 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4728" y="3152534"/>
            <a:ext cx="6096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– Tetra                             /’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tetrə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4729" y="3614199"/>
            <a:ext cx="6096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57600" y="1299865"/>
            <a:ext cx="0" cy="2775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419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* Theo </a:t>
            </a:r>
            <a:r>
              <a:rPr lang="en-US" sz="24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 + oxide = monoxide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penta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oxide =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pentoxide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ÔN TẬP HÓA 8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61871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a.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Acidic oxide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19071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Acidic oxide =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+  oxide</a:t>
            </a:r>
          </a:p>
          <a:p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(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     (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0700" y="2457271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VD: CO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SO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P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45727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Carbon dioxide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28266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Sulfur trioxide</a:t>
            </a:r>
          </a:p>
          <a:p>
            <a:endParaRPr lang="en-US" sz="2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1959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Diphosphorus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pentoxide</a:t>
            </a:r>
            <a:endParaRPr lang="en-US" sz="2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-446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II.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Acid: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72539"/>
              </p:ext>
            </p:extLst>
          </p:nvPr>
        </p:nvGraphicFramePr>
        <p:xfrm>
          <a:off x="152400" y="555851"/>
          <a:ext cx="8915400" cy="6094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850"/>
                <a:gridCol w="2038350"/>
                <a:gridCol w="2514600"/>
                <a:gridCol w="2133600"/>
              </a:tblGrid>
              <a:tr h="638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CTHH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GỌI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PHIÊN ÂM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PHIÊN ÂM TV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</a:tr>
              <a:tr h="1303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(HX)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Hydrochloric acid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Hydrohalic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acid)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/ˌ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haɪdrəˌklɒrɪk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ˈ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æsɪd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/ˌ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haɪdrəˌklɔːrɪk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ˈ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æsɪd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hai-đrờ-klo-rik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e-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xiđ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</a:tr>
              <a:tr h="653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HBr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Hydrobromic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acid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/ˌ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haɪdrəˌbrɔːmɪk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ˈ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æsɪd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đrờ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-bro-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mik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e-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xiđ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en-US" sz="1800" baseline="-25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Hydrosulfuric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acid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/ˌ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haɪdrə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ˌ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sʌlˌfjʊərɪk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ˈ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æsɪd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hai-đrờ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sʌlˌfjʊərɪk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e-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xiđ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</a:tr>
              <a:tr h="638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Sulfuric acid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/sʌlˌfjʊərɪk ˈæsɪd/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/sʌlˌfjʊrɪk ˈæsɪd/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/sâu-phiơ-rik e-xiđ/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</a:tr>
              <a:tr h="638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Sulfurous acid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Sulphurous acid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/ˈsʌlfərəs ˈæsɪd/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sâu-phơ-rợs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e-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xiđ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</a:tr>
              <a:tr h="305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HNO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Nitric acid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/ˌnaɪtrɪk ˈæsɪd/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nai-trik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e-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xiđ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</a:tr>
              <a:tr h="638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PO­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Phosphoric acid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/fɒsˌfɒrɪk ˈæsɪd/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/fɑːsˌfɔːrɪk ˈæsɪd/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phoos-phò-rik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e-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xiđ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</a:tr>
              <a:tr h="638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H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(H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Carbonic acid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/kɑːˌbɒnɪk ˈæsɪd/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/kɑːrˌbɑːnɪk ˈæsɪd/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ka-bà-nik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e-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xiđ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613" marR="63613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60815" y="-48490"/>
                <a:ext cx="2514600" cy="505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Tạo </a:t>
                </a:r>
                <a:r>
                  <a:rPr lang="en-US" sz="2400" b="1" dirty="0" err="1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815" y="-48490"/>
                <a:ext cx="2514600" cy="505459"/>
              </a:xfrm>
              <a:prstGeom prst="rect">
                <a:avLst/>
              </a:prstGeom>
              <a:blipFill rotWithShape="1">
                <a:blip r:embed="rId3"/>
                <a:stretch>
                  <a:fillRect l="-4126" t="-1205" b="-34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14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606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ÔN TẬP HÓA 8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69070"/>
              </p:ext>
            </p:extLst>
          </p:nvPr>
        </p:nvGraphicFramePr>
        <p:xfrm>
          <a:off x="1219201" y="2011680"/>
          <a:ext cx="7086599" cy="385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017"/>
                <a:gridCol w="1509182"/>
                <a:gridCol w="2220752"/>
                <a:gridCol w="2503648"/>
              </a:tblGrid>
              <a:tr h="254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GỐC MUỐI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TÊN GỐC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PHIÊN ÂM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Phiên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TV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</a:tr>
              <a:tr h="254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chloride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/ˈklɔːraɪd/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-đ</a:t>
                      </a:r>
                    </a:p>
                  </a:txBody>
                  <a:tcPr marL="58095" marR="58095" marT="0" marB="0" anchor="ctr"/>
                </a:tc>
              </a:tr>
              <a:tr h="254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Br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Bromide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/ˈbrəʊmaɪd/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brâu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</a:tr>
              <a:tr h="254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sulfide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/ˈsʌlfaɪd/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sâu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</a:tr>
              <a:tr h="254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SO</a:t>
                      </a:r>
                      <a:r>
                        <a:rPr lang="en-US" sz="2000" baseline="-25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baseline="-25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-sulfate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/ˈsʌlfeɪt/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sâu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</a:tr>
              <a:tr h="254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SO</a:t>
                      </a:r>
                      <a:r>
                        <a:rPr lang="en-US" sz="2000" baseline="-25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baseline="-25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-sulfite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/ˈsʌlf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vi-VN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ɪt/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sâu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</a:tr>
              <a:tr h="254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NO</a:t>
                      </a:r>
                      <a:r>
                        <a:rPr lang="en-US" sz="2000" baseline="-25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-nitrate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/ˈnaɪtreɪt/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trây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</a:tr>
              <a:tr h="254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 PO</a:t>
                      </a:r>
                      <a:r>
                        <a:rPr lang="en-US" sz="2000" baseline="-25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4</a:t>
                      </a:r>
                      <a:endParaRPr lang="en-US" sz="2000" baseline="-25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-phosphate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fɒsfeɪt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 </a:t>
                      </a:r>
                    </a:p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fɑːsfeɪt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phoos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</a:tr>
              <a:tr h="254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CO</a:t>
                      </a:r>
                      <a:r>
                        <a:rPr lang="en-US" sz="2000" baseline="-25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baseline="-25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-carbonate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/ˈkɑːbənət/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079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ka-bờ-nợt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95" marR="580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4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ÔN TẬP HÓA 8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5226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III.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1444194"/>
                <a:ext cx="2514600" cy="537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Tạo </a:t>
                </a:r>
                <a:r>
                  <a:rPr lang="en-US" sz="2400" b="1" dirty="0" err="1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OH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444194"/>
                <a:ext cx="2514600" cy="537006"/>
              </a:xfrm>
              <a:prstGeom prst="rect">
                <a:avLst/>
              </a:prstGeom>
              <a:blipFill rotWithShape="1">
                <a:blip r:embed="rId3"/>
                <a:stretch>
                  <a:fillRect l="-3874" t="-10227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0436" y="1944470"/>
            <a:ext cx="781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Base =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+ hydroxide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700" y="2545140"/>
            <a:ext cx="2171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Cu(OH)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Fe(OH)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254514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Sodium hydroxide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2895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Calcium hydroxide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325582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Copper 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hydroxide</a:t>
            </a:r>
          </a:p>
          <a:p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6531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Iron (III) hydroxide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ÔN TẬP HÓA 8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5226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436" y="1944470"/>
            <a:ext cx="781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545140"/>
            <a:ext cx="2171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CuSO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K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Fe(NO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NaHCO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54514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Sodium chloride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28911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Copper 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sulfate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276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Potassium carbonate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363682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Iron (III) nitrate</a:t>
            </a:r>
          </a:p>
          <a:p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9696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Sodium hydrogen carbonate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Sodium bicarbonate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ÔN TẬP HÓA 8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9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C. Một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371600"/>
                <a:ext cx="3810000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a)  </a:t>
                </a:r>
                <a:r>
                  <a:rPr lang="en-US" sz="24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 = n. M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=&gt;  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ea typeface="Cambria Math"/>
                                <a:cs typeface="Times New Roman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ea typeface="Cambria Math"/>
                                <a:cs typeface="Times New Roman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m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M</m:t>
                                </m:r>
                              </m:den>
                            </m:f>
                          </m:e>
                          <m:e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ea typeface="Cambria Math"/>
                                <a:cs typeface="Times New Roman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ea typeface="Cambria Math"/>
                                <a:cs typeface="Times New Roman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m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n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1600"/>
                <a:ext cx="3810000" cy="1271438"/>
              </a:xfrm>
              <a:prstGeom prst="rect">
                <a:avLst/>
              </a:prstGeom>
              <a:blipFill rotWithShape="1">
                <a:blip r:embed="rId3"/>
                <a:stretch>
                  <a:fillRect l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643038"/>
                <a:ext cx="4346864" cy="730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b)  </a:t>
                </a:r>
                <a:r>
                  <a:rPr lang="en-US" sz="24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b="1" baseline="-25000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(k)</a:t>
                </a:r>
                <a:r>
                  <a:rPr lang="en-US" sz="24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= n. 24,79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=&gt; </m:t>
                    </m:r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 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24,79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43038"/>
                <a:ext cx="4346864" cy="730265"/>
              </a:xfrm>
              <a:prstGeom prst="rect">
                <a:avLst/>
              </a:prstGeom>
              <a:blipFill rotWithShape="1">
                <a:blip r:embed="rId4"/>
                <a:stretch>
                  <a:fillRect l="-2384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3855" y="3404988"/>
                <a:ext cx="5171209" cy="1590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33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0033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0033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%</m:t>
                        </m:r>
                      </m:sub>
                    </m:sSub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33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33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0033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0033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ct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0033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.100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33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0033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0033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dd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=&gt;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ct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ea typeface="Cambria Math"/>
                                <a:cs typeface="Times New Roman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1" i="0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Times New Roman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400" b="1" i="0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Times New Roman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dd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1" i="0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Times New Roman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400" b="1" i="0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Times New Roman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%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dd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ea typeface="Cambria Math"/>
                                <a:cs typeface="Times New Roman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1" i="0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Times New Roman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400" b="1" i="0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Times New Roman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ct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.100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1" i="0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Times New Roman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400" b="1" i="0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Times New Roman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%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55" y="3404988"/>
                <a:ext cx="5171209" cy="1590244"/>
              </a:xfrm>
              <a:prstGeom prst="rect">
                <a:avLst/>
              </a:prstGeom>
              <a:blipFill rotWithShape="1">
                <a:blip r:embed="rId5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27" y="5070810"/>
                <a:ext cx="5150427" cy="1138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33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0033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0033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sub>
                    </m:sSub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33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0033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33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0033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0033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dd</m:t>
                            </m:r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0033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0033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l</m:t>
                            </m:r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0033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=&gt;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ea typeface="Cambria Math"/>
                                <a:cs typeface="Times New Roman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ea typeface="Cambria Math"/>
                                <a:cs typeface="Times New Roman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dd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ea typeface="Cambria Math"/>
                                <a:cs typeface="Times New Roman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M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dd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ea typeface="Cambria Math"/>
                                <a:cs typeface="Times New Roman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n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1" i="0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Times New Roman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400" b="1" i="0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Times New Roman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5070810"/>
                <a:ext cx="5150427" cy="1138132"/>
              </a:xfrm>
              <a:prstGeom prst="rect">
                <a:avLst/>
              </a:prstGeom>
              <a:blipFill rotWithShape="1">
                <a:blip r:embed="rId6"/>
                <a:stretch>
                  <a:fillRect l="-2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06636" y="1642186"/>
                <a:ext cx="4346864" cy="695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  </a:t>
                </a:r>
                <a:r>
                  <a:rPr lang="en-US" sz="2400" b="1" dirty="0" err="1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b="1" baseline="-25000" dirty="0" err="1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dd</a:t>
                </a:r>
                <a:r>
                  <a:rPr lang="en-US" sz="24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b="1" dirty="0" err="1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b="1" baseline="-25000" dirty="0" err="1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dd</a:t>
                </a:r>
                <a:r>
                  <a:rPr lang="en-US" sz="24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b="1" dirty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=&gt;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dd</m:t>
                        </m:r>
                      </m:sub>
                    </m:sSub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dd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D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636" y="1642186"/>
                <a:ext cx="4346864" cy="695319"/>
              </a:xfrm>
              <a:prstGeom prst="rect">
                <a:avLst/>
              </a:prstGeom>
              <a:blipFill rotWithShape="1">
                <a:blip r:embed="rId7"/>
                <a:stretch>
                  <a:fillRect l="-2384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7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IUPAC của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en-US" sz="2400" b="1" baseline="-25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baseline="-25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927" y="1752600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927" y="2214265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Dialuminium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trioxide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390" y="2675930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(III)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390" y="3137595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luminium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oxide 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23655" y="3886200"/>
            <a:ext cx="3657600" cy="2057400"/>
            <a:chOff x="2223655" y="3886200"/>
            <a:chExt cx="3657600" cy="2057400"/>
          </a:xfrm>
        </p:grpSpPr>
        <p:sp>
          <p:nvSpPr>
            <p:cNvPr id="16" name="Explosion 1 15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09800" y="3886200"/>
            <a:ext cx="3657600" cy="2057400"/>
            <a:chOff x="5334000" y="3368427"/>
            <a:chExt cx="3657600" cy="2057400"/>
          </a:xfrm>
        </p:grpSpPr>
        <p:sp>
          <p:nvSpPr>
            <p:cNvPr id="18" name="Explosion 1 17"/>
            <p:cNvSpPr/>
            <p:nvPr/>
          </p:nvSpPr>
          <p:spPr>
            <a:xfrm>
              <a:off x="5334000" y="3368427"/>
              <a:ext cx="3657600" cy="2057400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55467" y="3825627"/>
              <a:ext cx="22846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09800" y="3886200"/>
            <a:ext cx="3657600" cy="2057400"/>
            <a:chOff x="2223655" y="3886200"/>
            <a:chExt cx="3657600" cy="2057400"/>
          </a:xfrm>
        </p:grpSpPr>
        <p:sp>
          <p:nvSpPr>
            <p:cNvPr id="23" name="Explosion 1 22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23655" y="3889744"/>
            <a:ext cx="3657600" cy="2057400"/>
            <a:chOff x="2223655" y="3886200"/>
            <a:chExt cx="3657600" cy="2057400"/>
          </a:xfrm>
        </p:grpSpPr>
        <p:sp>
          <p:nvSpPr>
            <p:cNvPr id="26" name="Explosion 1 25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7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IUPAC của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2400" b="1" baseline="-25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baseline="-25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927" y="1752600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927" y="2214265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Sulfur d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ioxide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390" y="2675930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Sulfur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oxide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390" y="3137595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(IV)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23655" y="3886200"/>
            <a:ext cx="3657600" cy="2057400"/>
            <a:chOff x="2223655" y="3886200"/>
            <a:chExt cx="3657600" cy="2057400"/>
          </a:xfrm>
        </p:grpSpPr>
        <p:sp>
          <p:nvSpPr>
            <p:cNvPr id="16" name="Explosion 1 15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09800" y="3886200"/>
            <a:ext cx="3657600" cy="2057400"/>
            <a:chOff x="5334000" y="3368427"/>
            <a:chExt cx="3657600" cy="2057400"/>
          </a:xfrm>
        </p:grpSpPr>
        <p:sp>
          <p:nvSpPr>
            <p:cNvPr id="18" name="Explosion 1 17"/>
            <p:cNvSpPr/>
            <p:nvPr/>
          </p:nvSpPr>
          <p:spPr>
            <a:xfrm>
              <a:off x="5334000" y="3368427"/>
              <a:ext cx="3657600" cy="2057400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55467" y="3825627"/>
              <a:ext cx="22846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09800" y="3886200"/>
            <a:ext cx="3657600" cy="2057400"/>
            <a:chOff x="2223655" y="3886200"/>
            <a:chExt cx="3657600" cy="2057400"/>
          </a:xfrm>
        </p:grpSpPr>
        <p:sp>
          <p:nvSpPr>
            <p:cNvPr id="23" name="Explosion 1 22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23655" y="3889744"/>
            <a:ext cx="3657600" cy="2057400"/>
            <a:chOff x="2223655" y="3886200"/>
            <a:chExt cx="3657600" cy="2057400"/>
          </a:xfrm>
        </p:grpSpPr>
        <p:sp>
          <p:nvSpPr>
            <p:cNvPr id="26" name="Explosion 1 25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2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0,5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400" b="1" baseline="-25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đktc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baseline="-25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927" y="1752600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11,2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927" y="2214265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24,79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390" y="2675930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12,35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390" y="3137595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 12,395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23655" y="3886200"/>
            <a:ext cx="3657600" cy="2057400"/>
            <a:chOff x="2223655" y="3886200"/>
            <a:chExt cx="3657600" cy="2057400"/>
          </a:xfrm>
        </p:grpSpPr>
        <p:sp>
          <p:nvSpPr>
            <p:cNvPr id="16" name="Explosion 1 15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09800" y="3886200"/>
            <a:ext cx="3657600" cy="2057400"/>
            <a:chOff x="5334000" y="3368427"/>
            <a:chExt cx="3657600" cy="2057400"/>
          </a:xfrm>
        </p:grpSpPr>
        <p:sp>
          <p:nvSpPr>
            <p:cNvPr id="18" name="Explosion 1 17"/>
            <p:cNvSpPr/>
            <p:nvPr/>
          </p:nvSpPr>
          <p:spPr>
            <a:xfrm>
              <a:off x="5334000" y="3368427"/>
              <a:ext cx="3657600" cy="2057400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55467" y="3825627"/>
              <a:ext cx="22846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09800" y="3886200"/>
            <a:ext cx="3657600" cy="2057400"/>
            <a:chOff x="2223655" y="3886200"/>
            <a:chExt cx="3657600" cy="2057400"/>
          </a:xfrm>
        </p:grpSpPr>
        <p:sp>
          <p:nvSpPr>
            <p:cNvPr id="23" name="Explosion 1 22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23655" y="3889744"/>
            <a:ext cx="3657600" cy="2057400"/>
            <a:chOff x="2223655" y="3886200"/>
            <a:chExt cx="3657600" cy="2057400"/>
          </a:xfrm>
        </p:grpSpPr>
        <p:sp>
          <p:nvSpPr>
            <p:cNvPr id="26" name="Explosion 1 25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2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81000"/>
            <a:ext cx="614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ÔN TẬP HÓA 8</a:t>
            </a:r>
            <a:endParaRPr lang="en-US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hiện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 – 2022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480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473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Một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tan 25g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175g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baseline="-25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9927" y="1977656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12%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9927" y="2439321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12,25%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3390" y="2900986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12,5%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3390" y="3362651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 12,75%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23655" y="4111256"/>
            <a:ext cx="3657600" cy="2057400"/>
            <a:chOff x="2223655" y="3886200"/>
            <a:chExt cx="3657600" cy="2057400"/>
          </a:xfrm>
        </p:grpSpPr>
        <p:sp>
          <p:nvSpPr>
            <p:cNvPr id="33" name="Explosion 1 32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09800" y="4111256"/>
            <a:ext cx="3657600" cy="2057400"/>
            <a:chOff x="5334000" y="3368427"/>
            <a:chExt cx="3657600" cy="2057400"/>
          </a:xfrm>
        </p:grpSpPr>
        <p:sp>
          <p:nvSpPr>
            <p:cNvPr id="36" name="Explosion 1 35"/>
            <p:cNvSpPr/>
            <p:nvPr/>
          </p:nvSpPr>
          <p:spPr>
            <a:xfrm>
              <a:off x="5334000" y="3368427"/>
              <a:ext cx="3657600" cy="2057400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55467" y="3825627"/>
              <a:ext cx="22846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09800" y="4111256"/>
            <a:ext cx="3657600" cy="2057400"/>
            <a:chOff x="2223655" y="3886200"/>
            <a:chExt cx="3657600" cy="2057400"/>
          </a:xfrm>
        </p:grpSpPr>
        <p:sp>
          <p:nvSpPr>
            <p:cNvPr id="39" name="Explosion 1 38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23655" y="4114800"/>
            <a:ext cx="3657600" cy="2057400"/>
            <a:chOff x="2223655" y="3886200"/>
            <a:chExt cx="3657600" cy="2057400"/>
          </a:xfrm>
        </p:grpSpPr>
        <p:sp>
          <p:nvSpPr>
            <p:cNvPr id="42" name="Explosion 1 41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2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17,6g CO</a:t>
            </a:r>
            <a:r>
              <a:rPr lang="en-US" sz="2400" b="1" baseline="-25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đktc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baseline="-25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927" y="1752600"/>
            <a:ext cx="4942610" cy="707886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9,05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927" y="2214265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9,925 lit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390" y="2675930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9,91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390" y="3137595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 9,916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23655" y="3886200"/>
            <a:ext cx="3657600" cy="2057400"/>
            <a:chOff x="2223655" y="3886200"/>
            <a:chExt cx="3657600" cy="2057400"/>
          </a:xfrm>
        </p:grpSpPr>
        <p:sp>
          <p:nvSpPr>
            <p:cNvPr id="16" name="Explosion 1 15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09800" y="3886200"/>
            <a:ext cx="3657600" cy="2057400"/>
            <a:chOff x="5334000" y="3368427"/>
            <a:chExt cx="3657600" cy="2057400"/>
          </a:xfrm>
        </p:grpSpPr>
        <p:sp>
          <p:nvSpPr>
            <p:cNvPr id="18" name="Explosion 1 17"/>
            <p:cNvSpPr/>
            <p:nvPr/>
          </p:nvSpPr>
          <p:spPr>
            <a:xfrm>
              <a:off x="5334000" y="3368427"/>
              <a:ext cx="3657600" cy="2057400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55467" y="3825627"/>
              <a:ext cx="22846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09800" y="3886200"/>
            <a:ext cx="3657600" cy="2057400"/>
            <a:chOff x="2223655" y="3886200"/>
            <a:chExt cx="3657600" cy="2057400"/>
          </a:xfrm>
        </p:grpSpPr>
        <p:sp>
          <p:nvSpPr>
            <p:cNvPr id="23" name="Explosion 1 22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23655" y="3889744"/>
            <a:ext cx="3657600" cy="2057400"/>
            <a:chOff x="2223655" y="3886200"/>
            <a:chExt cx="3657600" cy="2057400"/>
          </a:xfrm>
        </p:grpSpPr>
        <p:sp>
          <p:nvSpPr>
            <p:cNvPr id="26" name="Explosion 1 25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cấn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gắng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3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2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381000"/>
            <a:ext cx="159210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1676400"/>
            <a:ext cx="722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45732"/>
            <a:ext cx="7901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của Oxide </a:t>
            </a:r>
          </a:p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–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Oxide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ÔN TẬP HÓA 8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78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hiện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 – 2022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ÔN TẬP HÓA 8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514674"/>
              </p:ext>
            </p:extLst>
          </p:nvPr>
        </p:nvGraphicFramePr>
        <p:xfrm>
          <a:off x="381000" y="1600200"/>
          <a:ext cx="8458199" cy="4937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148"/>
                <a:gridCol w="1651126"/>
                <a:gridCol w="1513532"/>
                <a:gridCol w="1582329"/>
                <a:gridCol w="1788720"/>
                <a:gridCol w="1238344"/>
              </a:tblGrid>
              <a:tr h="713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HHH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GỌI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 ANH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 GIẢI 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 HÓA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NGHĨA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/ˈhaɪdrədʒən/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‘hai-đrờ-zần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Hiđro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Helium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/ˈhiːliəm/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‘hít-li-ầm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Heli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Lithium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/ˈlɪθiəm/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‘lít-thi-ầm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Liti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Beryllium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/bəˈrɪliəm/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-‘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-li-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ầm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Beri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3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Boron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/ˈbɔːrɒn/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/ˈbɔːrɑːn/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bo-roon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3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/ˈkɑːbən/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/ˈkɑːrbən/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Ka-bần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Cacbon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997803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IUPAC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6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518435"/>
              </p:ext>
            </p:extLst>
          </p:nvPr>
        </p:nvGraphicFramePr>
        <p:xfrm>
          <a:off x="304800" y="228600"/>
          <a:ext cx="8534401" cy="632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310"/>
                <a:gridCol w="1666002"/>
                <a:gridCol w="1527168"/>
                <a:gridCol w="1596585"/>
                <a:gridCol w="1804835"/>
                <a:gridCol w="1249501"/>
              </a:tblGrid>
              <a:tr h="611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HHH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GỌI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 </a:t>
                      </a: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 GIẢI 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 HÓA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NGHĨA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Nitrogen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/ˈnaɪtrədʒən/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nai-trờ-zần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Nitơ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35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Oxygen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/ˈɒksɪdʒən/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/ˈɑːksɪdʒən/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óoc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-xi-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zần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Oxi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Sodium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/ˈsəʊdiəm/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‘sâu-đì-ầm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Natri</a:t>
                      </a:r>
                    </a:p>
                  </a:txBody>
                  <a:tcPr marL="68580" marR="68580" marT="0" marB="0" anchor="ctr"/>
                </a:tc>
              </a:tr>
              <a:tr h="5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Magnesium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/mæɡˈniːziəm/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Mẹg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-‘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ni-zi-ầm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Magie</a:t>
                      </a:r>
                    </a:p>
                  </a:txBody>
                  <a:tcPr marL="68580" marR="68580" marT="0" marB="0" anchor="ctr"/>
                </a:tc>
              </a:tr>
              <a:tr h="5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Aluminium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ˌ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æljəˈmɪniəm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/ˌ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æləˈmɪniəm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a-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lờ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-‘mi-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ầm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Nhôm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2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19937"/>
              </p:ext>
            </p:extLst>
          </p:nvPr>
        </p:nvGraphicFramePr>
        <p:xfrm>
          <a:off x="304800" y="386093"/>
          <a:ext cx="8534401" cy="5557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310"/>
                <a:gridCol w="1519490"/>
                <a:gridCol w="1673680"/>
                <a:gridCol w="1596585"/>
                <a:gridCol w="1804835"/>
                <a:gridCol w="1249501"/>
              </a:tblGrid>
              <a:tr h="611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HHH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GỌI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 </a:t>
                      </a: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 GIẢI 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 HÓA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NGHĨA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Silicon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/ˈsɪlɪkən/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‘sík-li-cần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Silic</a:t>
                      </a:r>
                    </a:p>
                  </a:txBody>
                  <a:tcPr marL="68580" marR="68580" marT="0" marB="0" anchor="ctr"/>
                </a:tc>
              </a:tr>
              <a:tr h="1335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Phosphorus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/ˈfɒsfərəs/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/ˈfɑːsfərəs/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‘phoos-phờ-rợs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Phốt pho</a:t>
                      </a:r>
                    </a:p>
                  </a:txBody>
                  <a:tcPr marL="68580" marR="68580" marT="0" marB="0" anchor="ctr"/>
                </a:tc>
              </a:tr>
              <a:tr h="5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Sulfur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/ˈsʌlfə(r)/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/ˈsʌlfər/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‘sâu-phờ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Lưu huỳnh</a:t>
                      </a:r>
                    </a:p>
                  </a:txBody>
                  <a:tcPr marL="68580" marR="68580" marT="0" marB="0" anchor="ctr"/>
                </a:tc>
              </a:tr>
              <a:tr h="5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Chlorine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/ˈklɔːriːn/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‘klo-rìn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Clo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Potassium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/pəˈtæsiəm/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Pờ-‘tes-zi-ầm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Kali</a:t>
                      </a:r>
                    </a:p>
                  </a:txBody>
                  <a:tcPr marL="68580" marR="68580" marT="0" marB="0" anchor="ctr"/>
                </a:tc>
              </a:tr>
              <a:tr h="584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Calcium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/ˈkælsiəm/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kel-si-ầm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Canxi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2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7803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hể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828800"/>
            <a:ext cx="3581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2290465"/>
                <a:ext cx="3581400" cy="23330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Ở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chuẩn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Nhiệt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nor/>
                      </m:rPr>
                      <a:rPr lang="en-US" sz="2400" b="0" i="0" smtClean="0"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suất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 1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atm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mol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chiếm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22,4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lít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V = n.22,4 (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lít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90465"/>
                <a:ext cx="3581400" cy="2333011"/>
              </a:xfrm>
              <a:prstGeom prst="rect">
                <a:avLst/>
              </a:prstGeom>
              <a:blipFill rotWithShape="1">
                <a:blip r:embed="rId3"/>
                <a:stretch>
                  <a:fillRect l="-2373" t="-1823" b="-49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95800" y="1828800"/>
            <a:ext cx="3581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495800" y="2283770"/>
                <a:ext cx="3581400" cy="23258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Ở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chuẩn</a:t>
                </a:r>
                <a:endParaRPr lang="en-US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Nhiệt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CC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25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CC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</m:oMath>
                </a14:m>
                <a:endParaRPr lang="en-US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suất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1 bar</a:t>
                </a:r>
              </a:p>
              <a:p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mol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chiếm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24,79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lít</a:t>
                </a:r>
                <a:endParaRPr lang="en-US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 = n.24,79 (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lít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83770"/>
                <a:ext cx="3581400" cy="2325851"/>
              </a:xfrm>
              <a:prstGeom prst="rect">
                <a:avLst/>
              </a:prstGeom>
              <a:blipFill rotWithShape="1">
                <a:blip r:embed="rId4"/>
                <a:stretch>
                  <a:fillRect l="-2547" t="-1828" b="-5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3400" y="4648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" y="5109865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" y="5587387"/>
            <a:ext cx="57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1 bar = 0,99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= 0,986923276)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ÔN TẬP HÓA 8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15423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61589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I.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Oxide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07756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552343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VD:   Mg O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Al O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S 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4436" y="240063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100" y="240063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9236" y="308700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8236" y="3087007"/>
            <a:ext cx="4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2036" y="373145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373145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79518" y="3271673"/>
            <a:ext cx="474518" cy="459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38400" y="3271673"/>
            <a:ext cx="263236" cy="459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255285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 O</a:t>
            </a:r>
          </a:p>
          <a:p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baseline="-25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24200" y="2769967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4200" y="3522347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48000" y="4264856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2336" y="44913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289685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Al</a:t>
            </a:r>
            <a:r>
              <a:rPr lang="en-US" sz="2400" b="1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0510" y="4034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0" grpId="0"/>
      <p:bldP spid="25" grpId="0"/>
      <p:bldP spid="2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ÔN TẬP HÓA 8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606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I.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Oxide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83773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336" y="227476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36433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a.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Basic oxide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198098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Basic oxide =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+ oxide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700" y="3659763"/>
            <a:ext cx="1943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Fe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Fe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365976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Magnesium oxide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2800" y="3657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Copper (II) oxide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44151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Iron (III) oxide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47615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Iron (II, III) oxide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1665</Words>
  <Application>Microsoft Office PowerPoint</Application>
  <PresentationFormat>On-screen Show (4:3)</PresentationFormat>
  <Paragraphs>418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</dc:creator>
  <cp:lastModifiedBy>co -lien</cp:lastModifiedBy>
  <cp:revision>61</cp:revision>
  <dcterms:created xsi:type="dcterms:W3CDTF">2021-08-25T02:23:38Z</dcterms:created>
  <dcterms:modified xsi:type="dcterms:W3CDTF">2021-09-05T03:47:14Z</dcterms:modified>
</cp:coreProperties>
</file>